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514"/>
    <a:srgbClr val="ED6C00"/>
    <a:srgbClr val="613317"/>
    <a:srgbClr val="8FC31F"/>
    <a:srgbClr val="FF9933"/>
    <a:srgbClr val="000066"/>
    <a:srgbClr val="66FF33"/>
    <a:srgbClr val="66FF66"/>
    <a:srgbClr val="65AADD"/>
    <a:srgbClr val="0099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 snapToGrid="0">
      <p:cViewPr>
        <p:scale>
          <a:sx n="75" d="100"/>
          <a:sy n="75" d="100"/>
        </p:scale>
        <p:origin x="1925" y="43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1548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51" cy="496106"/>
          </a:xfrm>
          <a:prstGeom prst="rect">
            <a:avLst/>
          </a:prstGeom>
        </p:spPr>
        <p:txBody>
          <a:bodyPr vert="horz" lIns="86054" tIns="43027" rIns="86054" bIns="4302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051" y="0"/>
            <a:ext cx="2946151" cy="496106"/>
          </a:xfrm>
          <a:prstGeom prst="rect">
            <a:avLst/>
          </a:prstGeom>
        </p:spPr>
        <p:txBody>
          <a:bodyPr vert="horz" lIns="86054" tIns="43027" rIns="86054" bIns="43027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29026"/>
            <a:ext cx="2946151" cy="496105"/>
          </a:xfrm>
          <a:prstGeom prst="rect">
            <a:avLst/>
          </a:prstGeom>
        </p:spPr>
        <p:txBody>
          <a:bodyPr vert="horz" lIns="86054" tIns="43027" rIns="86054" bIns="4302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051" y="9429026"/>
            <a:ext cx="2946151" cy="496105"/>
          </a:xfrm>
          <a:prstGeom prst="rect">
            <a:avLst/>
          </a:prstGeom>
        </p:spPr>
        <p:txBody>
          <a:bodyPr vert="horz" lIns="86054" tIns="43027" rIns="86054" bIns="43027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8" cy="498055"/>
          </a:xfrm>
          <a:prstGeom prst="rect">
            <a:avLst/>
          </a:prstGeom>
        </p:spPr>
        <p:txBody>
          <a:bodyPr vert="horz" lIns="91442" tIns="45722" rIns="91442" bIns="45722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8" cy="498055"/>
          </a:xfrm>
          <a:prstGeom prst="rect">
            <a:avLst/>
          </a:prstGeom>
        </p:spPr>
        <p:txBody>
          <a:bodyPr vert="horz" lIns="91442" tIns="45722" rIns="91442" bIns="45722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2" rIns="91442" bIns="457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3"/>
          </a:xfrm>
          <a:prstGeom prst="rect">
            <a:avLst/>
          </a:prstGeom>
        </p:spPr>
        <p:txBody>
          <a:bodyPr vert="horz" lIns="91442" tIns="45722" rIns="91442" bIns="457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7"/>
            <a:ext cx="2945658" cy="498054"/>
          </a:xfrm>
          <a:prstGeom prst="rect">
            <a:avLst/>
          </a:prstGeom>
        </p:spPr>
        <p:txBody>
          <a:bodyPr vert="horz" lIns="91442" tIns="45722" rIns="91442" bIns="45722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7" y="9428587"/>
            <a:ext cx="2945658" cy="498054"/>
          </a:xfrm>
          <a:prstGeom prst="rect">
            <a:avLst/>
          </a:prstGeom>
        </p:spPr>
        <p:txBody>
          <a:bodyPr vert="horz" lIns="91442" tIns="45722" rIns="91442" bIns="45722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図 35" descr="背景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" y="973"/>
            <a:ext cx="7775464" cy="10905766"/>
          </a:xfrm>
          <a:prstGeom prst="rect">
            <a:avLst/>
          </a:prstGeom>
        </p:spPr>
      </p:pic>
      <p:pic>
        <p:nvPicPr>
          <p:cNvPr id="35" name="図 34" descr="背景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927" y="1233077"/>
            <a:ext cx="7431721" cy="8012523"/>
          </a:xfrm>
          <a:prstGeom prst="rect">
            <a:avLst/>
          </a:prstGeom>
        </p:spPr>
      </p:pic>
      <p:pic>
        <p:nvPicPr>
          <p:cNvPr id="31" name="図 30" descr="丸1-3.png"/>
          <p:cNvPicPr>
            <a:picLocks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318806" y="4412433"/>
            <a:ext cx="7137963" cy="3536712"/>
          </a:xfrm>
          <a:prstGeom prst="rect">
            <a:avLst/>
          </a:prstGeom>
        </p:spPr>
      </p:pic>
      <p:pic>
        <p:nvPicPr>
          <p:cNvPr id="28" name="図 27" descr="丸1-1.png"/>
          <p:cNvPicPr>
            <a:picLocks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515708" y="3271088"/>
            <a:ext cx="963565" cy="967435"/>
          </a:xfrm>
          <a:prstGeom prst="rect">
            <a:avLst/>
          </a:prstGeom>
        </p:spPr>
      </p:pic>
      <p:pic>
        <p:nvPicPr>
          <p:cNvPr id="27" name="図 26" descr="丸2-1.png"/>
          <p:cNvPicPr>
            <a:picLocks noChangeAspect="1"/>
          </p:cNvPicPr>
          <p:nvPr/>
        </p:nvPicPr>
        <p:blipFill>
          <a:blip r:embed="rId6" cstate="print">
            <a:lum/>
          </a:blip>
          <a:stretch>
            <a:fillRect/>
          </a:stretch>
        </p:blipFill>
        <p:spPr>
          <a:xfrm>
            <a:off x="1615414" y="2638021"/>
            <a:ext cx="1102548" cy="1004375"/>
          </a:xfrm>
          <a:prstGeom prst="rect">
            <a:avLst/>
          </a:prstGeom>
        </p:spPr>
      </p:pic>
      <p:sp>
        <p:nvSpPr>
          <p:cNvPr id="21" name="正方形/長方形 20"/>
          <p:cNvSpPr/>
          <p:nvPr/>
        </p:nvSpPr>
        <p:spPr>
          <a:xfrm rot="21235639">
            <a:off x="303588" y="1083759"/>
            <a:ext cx="5302139" cy="104607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角丸四角形 57"/>
          <p:cNvSpPr/>
          <p:nvPr/>
        </p:nvSpPr>
        <p:spPr>
          <a:xfrm>
            <a:off x="227214" y="9202169"/>
            <a:ext cx="7301346" cy="1676745"/>
          </a:xfrm>
          <a:prstGeom prst="roundRect">
            <a:avLst>
              <a:gd name="adj" fmla="val 13913"/>
            </a:avLst>
          </a:prstGeom>
          <a:solidFill>
            <a:srgbClr val="613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2" name="図 21" descr="安心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2963" y="323621"/>
            <a:ext cx="1088138" cy="826010"/>
          </a:xfrm>
          <a:prstGeom prst="rect">
            <a:avLst/>
          </a:prstGeom>
        </p:spPr>
      </p:pic>
      <p:sp>
        <p:nvSpPr>
          <p:cNvPr id="39" name="テキスト ボックス 38"/>
          <p:cNvSpPr txBox="1"/>
          <p:nvPr/>
        </p:nvSpPr>
        <p:spPr>
          <a:xfrm rot="21228406">
            <a:off x="-370438" y="1120861"/>
            <a:ext cx="5649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spc="-400" dirty="0">
                <a:solidFill>
                  <a:srgbClr val="613317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6000" b="1" spc="-400" dirty="0">
                <a:solidFill>
                  <a:srgbClr val="EA5514"/>
                </a:solidFill>
                <a:latin typeface="HG丸ｺﾞｼｯｸM-PRO" pitchFamily="50" charset="-128"/>
                <a:ea typeface="HG丸ｺﾞｼｯｸM-PRO" pitchFamily="50" charset="-128"/>
              </a:rPr>
              <a:t>送迎</a:t>
            </a:r>
            <a:r>
              <a:rPr kumimoji="1" lang="ja-JP" altLang="en-US" sz="6000" b="1" spc="-400" dirty="0">
                <a:solidFill>
                  <a:srgbClr val="EA5514"/>
                </a:solidFill>
                <a:latin typeface="HG丸ｺﾞｼｯｸM-PRO" pitchFamily="50" charset="-128"/>
                <a:ea typeface="HG丸ｺﾞｼｯｸM-PRO" pitchFamily="50" charset="-128"/>
              </a:rPr>
              <a:t>スタッフ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485899" y="326193"/>
            <a:ext cx="351547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000" spc="170" dirty="0">
                <a:solidFill>
                  <a:srgbClr val="613317"/>
                </a:solidFill>
                <a:latin typeface="HGP創英角ｺﾞｼｯｸUB" pitchFamily="50" charset="-128"/>
                <a:ea typeface="HGP創英角ｺﾞｼｯｸUB" pitchFamily="50" charset="-128"/>
              </a:rPr>
              <a:t>障害者の日中活動を支える</a:t>
            </a:r>
            <a:endParaRPr kumimoji="1" lang="en-US" altLang="ja-JP" sz="2000" spc="170" dirty="0">
              <a:solidFill>
                <a:srgbClr val="613317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2000" spc="170" dirty="0">
                <a:solidFill>
                  <a:srgbClr val="613317"/>
                </a:solidFill>
                <a:latin typeface="HGP創英角ｺﾞｼｯｸUB" pitchFamily="50" charset="-128"/>
                <a:ea typeface="HGP創英角ｺﾞｼｯｸUB" pitchFamily="50" charset="-128"/>
              </a:rPr>
              <a:t>お仕事です！！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948611" y="5025893"/>
            <a:ext cx="6323488" cy="265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900"/>
              </a:lnSpc>
            </a:pP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募集年齢　：</a:t>
            </a:r>
            <a:r>
              <a:rPr kumimoji="1"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２０歳～６５歳</a:t>
            </a:r>
            <a:endParaRPr kumimoji="1" lang="en-US" altLang="ja-JP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シフト　　：</a:t>
            </a:r>
            <a:r>
              <a:rPr kumimoji="1"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週３日程度（日数応相談）</a:t>
            </a:r>
            <a:endParaRPr kumimoji="1" lang="en-US" altLang="ja-JP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時間　　　：基本９時００分～１０時００分</a:t>
            </a:r>
            <a:endParaRPr lang="en-US" altLang="ja-JP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　　　　　　基本１６時００～１７時００分</a:t>
            </a:r>
            <a:endParaRPr lang="en-US" altLang="ja-JP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　　　　　</a:t>
            </a:r>
            <a:r>
              <a:rPr lang="en-US" altLang="ja-JP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※</a:t>
            </a:r>
            <a:r>
              <a:rPr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状況によって時間が前後する場合がございます。</a:t>
            </a:r>
            <a:endParaRPr lang="en-US" altLang="ja-JP" sz="16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r>
              <a:rPr lang="en-US" altLang="ja-JP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1</a:t>
            </a: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送迎あたり</a:t>
            </a:r>
            <a:r>
              <a:rPr kumimoji="1"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：１</a:t>
            </a:r>
            <a:r>
              <a:rPr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３９</a:t>
            </a:r>
            <a:r>
              <a:rPr kumimoji="1" lang="ja-JP" altLang="en-US" sz="18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０円（処遇改善手当含む）</a:t>
            </a:r>
            <a:endParaRPr kumimoji="1" lang="en-US" altLang="ja-JP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>
              <a:lnSpc>
                <a:spcPts val="2900"/>
              </a:lnSpc>
            </a:pPr>
            <a:endParaRPr kumimoji="1" lang="ja-JP" altLang="en-US" sz="18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239043" y="9278629"/>
            <a:ext cx="2208460" cy="2051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400" spc="13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お気軽にお電話ください。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310362" y="9599631"/>
            <a:ext cx="396173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000" spc="-5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障害者地域活動ホームふたまたがわ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10362" y="10092037"/>
            <a:ext cx="29218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800" spc="50" dirty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横浜市旭区本村町 １７－１８</a:t>
            </a:r>
            <a:endParaRPr lang="en-US" altLang="ja-JP" sz="1800" spc="50" dirty="0">
              <a:solidFill>
                <a:schemeClr val="bg1"/>
              </a:solidFill>
              <a:latin typeface="HGPｺﾞｼｯｸE" pitchFamily="50" charset="-128"/>
              <a:ea typeface="HGPｺﾞｼｯｸE" pitchFamily="50" charset="-128"/>
            </a:endParaRPr>
          </a:p>
          <a:p>
            <a:r>
              <a:rPr lang="en-US" altLang="ja-JP" sz="1800" spc="50" dirty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TEL: </a:t>
            </a:r>
            <a:r>
              <a:rPr lang="ja-JP" altLang="en-US" sz="1800" spc="50" dirty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０４５ － ３９１ － ７３１０</a:t>
            </a:r>
          </a:p>
        </p:txBody>
      </p:sp>
      <p:pic>
        <p:nvPicPr>
          <p:cNvPr id="3" name="図 2" descr="家の前に立っている建物&#10;&#10;低い精度で自動的に生成された説明">
            <a:extLst>
              <a:ext uri="{FF2B5EF4-FFF2-40B4-BE49-F238E27FC236}">
                <a16:creationId xmlns:a16="http://schemas.microsoft.com/office/drawing/2014/main" id="{197C177D-71E6-49D9-83A1-567E52AF5E2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125" y="18531"/>
            <a:ext cx="3064262" cy="22981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スクロール: 横 5">
            <a:extLst>
              <a:ext uri="{FF2B5EF4-FFF2-40B4-BE49-F238E27FC236}">
                <a16:creationId xmlns:a16="http://schemas.microsoft.com/office/drawing/2014/main" id="{19D7E71B-5E49-4604-A0D2-730A5F24BD4E}"/>
              </a:ext>
            </a:extLst>
          </p:cNvPr>
          <p:cNvSpPr/>
          <p:nvPr/>
        </p:nvSpPr>
        <p:spPr>
          <a:xfrm>
            <a:off x="2817013" y="4497416"/>
            <a:ext cx="2047381" cy="600512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送迎ドライバー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BA6C42D8-7909-4CE5-9D68-22768750CEE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8416">
            <a:off x="4117909" y="3205448"/>
            <a:ext cx="3366585" cy="1593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図 29" descr="丸2-3.png"/>
          <p:cNvPicPr>
            <a:picLocks noChangeAspect="1"/>
          </p:cNvPicPr>
          <p:nvPr/>
        </p:nvPicPr>
        <p:blipFill>
          <a:blip r:embed="rId10" cstate="print">
            <a:lum/>
          </a:blip>
          <a:stretch>
            <a:fillRect/>
          </a:stretch>
        </p:blipFill>
        <p:spPr>
          <a:xfrm>
            <a:off x="380846" y="7382763"/>
            <a:ext cx="7013881" cy="1773857"/>
          </a:xfrm>
          <a:prstGeom prst="rect">
            <a:avLst/>
          </a:prstGeom>
        </p:spPr>
      </p:pic>
      <p:sp>
        <p:nvSpPr>
          <p:cNvPr id="50" name="テキスト ボックス 49"/>
          <p:cNvSpPr txBox="1"/>
          <p:nvPr/>
        </p:nvSpPr>
        <p:spPr>
          <a:xfrm>
            <a:off x="854546" y="7528431"/>
            <a:ext cx="6168830" cy="1535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900"/>
              </a:lnSpc>
            </a:pPr>
            <a:r>
              <a:rPr kumimoji="1"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要自動車免許（</a:t>
            </a:r>
            <a:r>
              <a:rPr kumimoji="1" lang="en-US" altLang="ja-JP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AT</a:t>
            </a:r>
            <a:r>
              <a:rPr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可</a:t>
            </a:r>
            <a:r>
              <a:rPr kumimoji="1"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）</a:t>
            </a:r>
            <a:endParaRPr kumimoji="1" lang="en-US" altLang="ja-JP" sz="16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 algn="ctr">
              <a:lnSpc>
                <a:spcPts val="2900"/>
              </a:lnSpc>
            </a:pPr>
            <a:r>
              <a:rPr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ハイエースやステップワゴンでの運転となります。</a:t>
            </a:r>
            <a:endParaRPr lang="en-US" altLang="ja-JP" sz="16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 algn="ctr">
              <a:lnSpc>
                <a:spcPts val="2900"/>
              </a:lnSpc>
            </a:pPr>
            <a:r>
              <a:rPr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コミュニケーション好きな方</a:t>
            </a:r>
            <a:endParaRPr lang="en-US" altLang="ja-JP" sz="16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  <a:p>
            <a:pPr algn="ctr">
              <a:lnSpc>
                <a:spcPts val="2900"/>
              </a:lnSpc>
            </a:pPr>
            <a:r>
              <a:rPr lang="ja-JP" altLang="en-US" sz="1600" spc="100" dirty="0">
                <a:solidFill>
                  <a:schemeClr val="bg1"/>
                </a:solidFill>
                <a:latin typeface="AR悠々ゴシック体04E" panose="040B0909000000000000" pitchFamily="49" charset="-128"/>
                <a:ea typeface="AR悠々ゴシック体04E" panose="040B0909000000000000" pitchFamily="49" charset="-128"/>
              </a:rPr>
              <a:t>大歓迎！</a:t>
            </a:r>
            <a:endParaRPr kumimoji="1" lang="ja-JP" altLang="en-US" sz="1600" spc="100" dirty="0">
              <a:solidFill>
                <a:schemeClr val="bg1"/>
              </a:solidFill>
              <a:latin typeface="AR悠々ゴシック体04E" panose="040B0909000000000000" pitchFamily="49" charset="-128"/>
              <a:ea typeface="AR悠々ゴシック体04E" panose="040B0909000000000000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8C14BA7-9159-7044-9D19-8545CA1B4B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7213" y="2937875"/>
            <a:ext cx="2589800" cy="1942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テキスト ボックス 36"/>
          <p:cNvSpPr txBox="1"/>
          <p:nvPr/>
        </p:nvSpPr>
        <p:spPr>
          <a:xfrm>
            <a:off x="1823289" y="1863862"/>
            <a:ext cx="43310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0" b="1" dirty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大募集</a:t>
            </a:r>
            <a:endParaRPr kumimoji="1" lang="ja-JP" altLang="en-US" sz="10000" b="1" dirty="0">
              <a:ln>
                <a:solidFill>
                  <a:schemeClr val="bg2"/>
                </a:solidFill>
              </a:ln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" name="図 1" descr="ダイアグラム&#10;&#10;自動的に生成された説明">
            <a:extLst>
              <a:ext uri="{FF2B5EF4-FFF2-40B4-BE49-F238E27FC236}">
                <a16:creationId xmlns:a16="http://schemas.microsoft.com/office/drawing/2014/main" id="{189B7137-6B9E-18CF-C97E-2CAE4E7001C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82" y="9262463"/>
            <a:ext cx="2110590" cy="159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7917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1289</TotalTime>
  <Words>112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AR悠々ゴシック体04E</vt:lpstr>
      <vt:lpstr>HGPｺﾞｼｯｸE</vt:lpstr>
      <vt:lpstr>HGP創英角ｺﾞｼｯｸUB</vt:lpstr>
      <vt:lpstr>HGP創英角ﾎﾟｯﾌﾟ体</vt:lpstr>
      <vt:lpstr>HG丸ｺﾞｼｯｸM-PRO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拓弥 村山</cp:lastModifiedBy>
  <cp:revision>156</cp:revision>
  <cp:lastPrinted>2026-01-08T00:55:04Z</cp:lastPrinted>
  <dcterms:created xsi:type="dcterms:W3CDTF">2013-08-07T01:16:52Z</dcterms:created>
  <dcterms:modified xsi:type="dcterms:W3CDTF">2026-01-08T01:23:46Z</dcterms:modified>
</cp:coreProperties>
</file>